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slide" Target="slide1.xml"/><Relationship Id="rId4" Type="http://schemas.openxmlformats.org/officeDocument/2006/relationships/slide" Target="slide2.xml"/><Relationship Id="rId5" Type="http://schemas.openxmlformats.org/officeDocument/2006/relationships/slide" Target="slide3.xml"/><Relationship Id="rId6" Type="http://schemas.openxmlformats.org/officeDocument/2006/relationships/slide" Target="slide4.xml"/><Relationship Id="rId7" Type="http://schemas.openxmlformats.org/officeDocument/2006/relationships/slide" Target="slide5.xml"/><Relationship Id="rId8" Type="http://schemas.openxmlformats.org/officeDocument/2006/relationships/slide" Target="slide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slide" Target="slide1.xml"/><Relationship Id="rId5" Type="http://schemas.openxmlformats.org/officeDocument/2006/relationships/slide" Target="slide2.xml"/><Relationship Id="rId6" Type="http://schemas.openxmlformats.org/officeDocument/2006/relationships/slide" Target="slide3.xml"/><Relationship Id="rId7" Type="http://schemas.openxmlformats.org/officeDocument/2006/relationships/slide" Target="slide4.xml"/><Relationship Id="rId8" Type="http://schemas.openxmlformats.org/officeDocument/2006/relationships/slide" Target="slide5.xml"/><Relationship Id="rId9" Type="http://schemas.openxmlformats.org/officeDocument/2006/relationships/slide" Target="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Характеристики современных видеокарт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Характеристики современных видеокарт</a:t>
            </a:r>
          </a:p>
        </p:txBody>
      </p:sp>
      <p:sp>
        <p:nvSpPr>
          <p:cNvPr id="152" name="Балашов Андрей, 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Балашов Андрей,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Что нужно знать о видеокартах"/>
          <p:cNvSpPr txBox="1"/>
          <p:nvPr>
            <p:ph type="title"/>
          </p:nvPr>
        </p:nvSpPr>
        <p:spPr>
          <a:xfrm>
            <a:off x="969536" y="22264"/>
            <a:ext cx="14270464" cy="3200203"/>
          </a:xfrm>
          <a:prstGeom prst="rect">
            <a:avLst/>
          </a:prstGeom>
        </p:spPr>
        <p:txBody>
          <a:bodyPr/>
          <a:lstStyle/>
          <a:p>
            <a:pPr/>
            <a:r>
              <a:t>Что нужно знать о видеокартах</a:t>
            </a:r>
          </a:p>
        </p:txBody>
      </p:sp>
      <p:sp>
        <p:nvSpPr>
          <p:cNvPr id="155" name="Современная видеокарта — это графический процессор, который умеет быстро обрабатывать графику, справляется с моделированием, работой с искусственным интеллектом и компьютерным зрением, а также другими задачами."/>
          <p:cNvSpPr txBox="1"/>
          <p:nvPr>
            <p:ph type="body" sz="half" idx="1"/>
          </p:nvPr>
        </p:nvSpPr>
        <p:spPr>
          <a:xfrm>
            <a:off x="1905000" y="5716904"/>
            <a:ext cx="12399537" cy="5664201"/>
          </a:xfrm>
          <a:prstGeom prst="rect">
            <a:avLst/>
          </a:prstGeom>
        </p:spPr>
        <p:txBody>
          <a:bodyPr/>
          <a:lstStyle>
            <a:lvl1pPr algn="l" defTabSz="2438400">
              <a:spcBef>
                <a:spcPts val="2400"/>
              </a:spcBef>
              <a:defRPr sz="4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Современная видеокарта — это графический процессор, который умеет быстро обрабатывать графику, справляется с моделированием, работой с искусственным интеллектом и компьютерным зрением, а также другими задачами.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6997" t="0" r="16997" b="0"/>
          <a:stretch>
            <a:fillRect/>
          </a:stretch>
        </p:blipFill>
        <p:spPr>
          <a:xfrm>
            <a:off x="15330884" y="0"/>
            <a:ext cx="9053298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-647700" y="1844665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1</a:t>
            </a:r>
          </a:p>
        </p:txBody>
      </p:sp>
      <p:sp>
        <p:nvSpPr>
          <p:cNvPr id="158" name="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-647700" y="3552666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00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2</a:t>
            </a:r>
          </a:p>
        </p:txBody>
      </p:sp>
      <p:sp>
        <p:nvSpPr>
          <p:cNvPr id="159" name="3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-647700" y="5260667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3</a:t>
            </a:r>
          </a:p>
        </p:txBody>
      </p:sp>
      <p:sp>
        <p:nvSpPr>
          <p:cNvPr id="160" name="4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-647700" y="6968668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4</a:t>
            </a:r>
          </a:p>
        </p:txBody>
      </p:sp>
      <p:sp>
        <p:nvSpPr>
          <p:cNvPr id="161" name="5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-647700" y="8676669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5</a:t>
            </a:r>
          </a:p>
        </p:txBody>
      </p:sp>
      <p:sp>
        <p:nvSpPr>
          <p:cNvPr id="162" name="6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-647700" y="1038467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 6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Современные графические процессоры содержат множество функциональных блоков, от количества и характеристик которых зависит и итоговая скорость рендеринга. По сравнительному количеству этих блоков в разных видеочипах можно примерно оценить, насколько быст"/>
          <p:cNvSpPr txBox="1"/>
          <p:nvPr>
            <p:ph type="title"/>
          </p:nvPr>
        </p:nvSpPr>
        <p:spPr>
          <a:xfrm>
            <a:off x="1905000" y="1384300"/>
            <a:ext cx="20955000" cy="4086993"/>
          </a:xfrm>
          <a:prstGeom prst="rect">
            <a:avLst/>
          </a:prstGeom>
        </p:spPr>
        <p:txBody>
          <a:bodyPr/>
          <a:lstStyle>
            <a:lvl1pPr algn="l" defTabSz="2316479">
              <a:lnSpc>
                <a:spcPct val="100000"/>
              </a:lnSpc>
              <a:spcBef>
                <a:spcPts val="2200"/>
              </a:spcBef>
              <a:defRPr spc="0" sz="475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Современные графические процессоры содержат множество функциональных блоков, от количества и характеристик которых зависит и итоговая скорость рендеринга. По сравнительному количеству этих блоков в разных видеочипах можно примерно оценить, насколько быстр тот или иной GPU.</a:t>
            </a:r>
          </a:p>
        </p:txBody>
      </p:sp>
      <p:sp>
        <p:nvSpPr>
          <p:cNvPr id="165" name="Рассмотрим лишь некоторые функциональные блоки:"/>
          <p:cNvSpPr txBox="1"/>
          <p:nvPr>
            <p:ph type="body" idx="21"/>
          </p:nvPr>
        </p:nvSpPr>
        <p:spPr>
          <a:xfrm>
            <a:off x="1270000" y="6858000"/>
            <a:ext cx="21844000" cy="1016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200"/>
            </a:lvl1pPr>
          </a:lstStyle>
          <a:p>
            <a:pPr/>
            <a:r>
              <a:t>Рассмотрим лишь некоторые функциональные блоки:</a:t>
            </a:r>
          </a:p>
        </p:txBody>
      </p:sp>
      <p:sp>
        <p:nvSpPr>
          <p:cNvPr id="166" name="Графический процессор"/>
          <p:cNvSpPr txBox="1"/>
          <p:nvPr>
            <p:ph type="body" sz="quarter" idx="1"/>
          </p:nvPr>
        </p:nvSpPr>
        <p:spPr>
          <a:xfrm>
            <a:off x="8382000" y="8422507"/>
            <a:ext cx="7620000" cy="1016001"/>
          </a:xfrm>
          <a:prstGeom prst="rect">
            <a:avLst/>
          </a:prstGeom>
        </p:spPr>
        <p:txBody>
          <a:bodyPr/>
          <a:lstStyle>
            <a:lvl1pPr marL="553212" indent="-553212" algn="ctr" defTabSz="2414016">
              <a:spcBef>
                <a:spcPts val="2300"/>
              </a:spcBef>
              <a:buClr>
                <a:schemeClr val="accent1">
                  <a:lumOff val="13575"/>
                </a:schemeClr>
              </a:buClr>
              <a:buSzPct val="130000"/>
              <a:defRPr sz="4752"/>
            </a:lvl1pPr>
          </a:lstStyle>
          <a:p>
            <a:pPr/>
            <a:r>
              <a:t>Графический процессор</a:t>
            </a:r>
          </a:p>
        </p:txBody>
      </p:sp>
      <p:sp>
        <p:nvSpPr>
          <p:cNvPr id="167" name="Память"/>
          <p:cNvSpPr txBox="1"/>
          <p:nvPr/>
        </p:nvSpPr>
        <p:spPr>
          <a:xfrm>
            <a:off x="10778065" y="9552807"/>
            <a:ext cx="291677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58800" indent="-558800" defTabSz="2438400">
              <a:spcBef>
                <a:spcPts val="2400"/>
              </a:spcBef>
              <a:buClr>
                <a:schemeClr val="accent1">
                  <a:lumOff val="13575"/>
                </a:schemeClr>
              </a:buClr>
              <a:buSzPct val="130000"/>
              <a:buChar char="•"/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Память</a:t>
            </a:r>
          </a:p>
        </p:txBody>
      </p:sp>
      <p:sp>
        <p:nvSpPr>
          <p:cNvPr id="168" name="Трассировка лучей"/>
          <p:cNvSpPr txBox="1"/>
          <p:nvPr/>
        </p:nvSpPr>
        <p:spPr>
          <a:xfrm>
            <a:off x="9271000" y="10683107"/>
            <a:ext cx="5842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5272" indent="-525272" defTabSz="2292095">
              <a:spcBef>
                <a:spcPts val="2200"/>
              </a:spcBef>
              <a:buClr>
                <a:schemeClr val="accent1">
                  <a:lumOff val="13575"/>
                </a:schemeClr>
              </a:buClr>
              <a:buSzPct val="130000"/>
              <a:buChar char="•"/>
              <a:defRPr sz="4512">
                <a:solidFill>
                  <a:srgbClr val="FFFFFF"/>
                </a:solidFill>
              </a:defRPr>
            </a:lvl1pPr>
          </a:lstStyle>
          <a:p>
            <a:pPr/>
            <a:r>
              <a:t>Трассировка лучей</a:t>
            </a:r>
          </a:p>
        </p:txBody>
      </p:sp>
      <p:sp>
        <p:nvSpPr>
          <p:cNvPr id="169" name="1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-647700" y="1844665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1</a:t>
            </a:r>
          </a:p>
        </p:txBody>
      </p:sp>
      <p:sp>
        <p:nvSpPr>
          <p:cNvPr id="170" name="2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-647700" y="3552666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2</a:t>
            </a:r>
          </a:p>
        </p:txBody>
      </p:sp>
      <p:sp>
        <p:nvSpPr>
          <p:cNvPr id="171" name="3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-647700" y="5260667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00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3</a:t>
            </a:r>
          </a:p>
        </p:txBody>
      </p:sp>
      <p:sp>
        <p:nvSpPr>
          <p:cNvPr id="172" name="4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-647700" y="6968668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4</a:t>
            </a:r>
          </a:p>
        </p:txBody>
      </p:sp>
      <p:sp>
        <p:nvSpPr>
          <p:cNvPr id="173" name="5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-647700" y="8676669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5</a:t>
            </a:r>
          </a:p>
        </p:txBody>
      </p:sp>
      <p:sp>
        <p:nvSpPr>
          <p:cNvPr id="174" name="6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-647700" y="1038467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 6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Каждая видеокарта имеет свой видеопроцессор или видеочип. Видеочипы снабжены разным количеством универсальных процессоров — шейдерных блоков — и имеют определённую частоту. От этих характеристик зависит производительность видеокарты."/>
          <p:cNvSpPr txBox="1"/>
          <p:nvPr>
            <p:ph type="body" sz="half" idx="1"/>
          </p:nvPr>
        </p:nvSpPr>
        <p:spPr>
          <a:xfrm>
            <a:off x="1904999" y="2539999"/>
            <a:ext cx="21336001" cy="361538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4200"/>
            </a:lvl1pPr>
          </a:lstStyle>
          <a:p>
            <a:pPr/>
            <a:r>
              <a:t>Каждая видеокарта имеет свой видеопроцессор или видеочип. Видеочипы снабжены разным количеством универсальных процессоров — шейдерных блоков — и имеют определённую частоту. От этих характеристик зависит производительность видеокарты.</a:t>
            </a:r>
          </a:p>
        </p:txBody>
      </p:sp>
      <p:sp>
        <p:nvSpPr>
          <p:cNvPr id="177" name="Самые мощные видеокарты имеют 2500−3500 шейдерных блоков с частотой 1500−1700 МГц."/>
          <p:cNvSpPr txBox="1"/>
          <p:nvPr/>
        </p:nvSpPr>
        <p:spPr>
          <a:xfrm>
            <a:off x="13271500" y="6984999"/>
            <a:ext cx="9842500" cy="1223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spcBef>
                <a:spcPts val="2400"/>
              </a:spcBef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Самые мощные видеокарты имеют 2500−3500 шейдерных блоков с частотой 1500−1700 МГц.</a:t>
            </a:r>
          </a:p>
        </p:txBody>
      </p:sp>
      <p:sp>
        <p:nvSpPr>
          <p:cNvPr id="178" name="Видеокарты высокого класса имеют порядка 1600−1900 шейдерных блоков, их частота составляет 1500−1700 МГц."/>
          <p:cNvSpPr txBox="1"/>
          <p:nvPr/>
        </p:nvSpPr>
        <p:spPr>
          <a:xfrm>
            <a:off x="1905000" y="6985000"/>
            <a:ext cx="9842500" cy="178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spcBef>
                <a:spcPts val="2400"/>
              </a:spcBef>
              <a:defRPr sz="3400">
                <a:solidFill>
                  <a:srgbClr val="FFFFFF"/>
                </a:solidFill>
              </a:defRPr>
            </a:lvl1pPr>
          </a:lstStyle>
          <a:p>
            <a:pPr/>
            <a:r>
              <a:t>Видеокарты высокого класса имеют порядка 1600−1900 шейдерных блоков, их частота составляет 1500−1700 МГц.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4021" y="9855227"/>
            <a:ext cx="5955958" cy="344651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Графический процессор"/>
          <p:cNvSpPr txBox="1"/>
          <p:nvPr/>
        </p:nvSpPr>
        <p:spPr>
          <a:xfrm>
            <a:off x="1270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292038">
              <a:lnSpc>
                <a:spcPct val="90000"/>
              </a:lnSpc>
              <a:defRPr spc="-118" sz="39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Графический процессор</a:t>
            </a:r>
          </a:p>
        </p:txBody>
      </p:sp>
      <p:sp>
        <p:nvSpPr>
          <p:cNvPr id="181" name="Память"/>
          <p:cNvSpPr txBox="1"/>
          <p:nvPr/>
        </p:nvSpPr>
        <p:spPr>
          <a:xfrm>
            <a:off x="9017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194559">
              <a:spcBef>
                <a:spcPts val="2100"/>
              </a:spcBef>
              <a:defRPr sz="4319">
                <a:solidFill>
                  <a:srgbClr val="7F7E80"/>
                </a:solidFill>
              </a:defRPr>
            </a:lvl1pPr>
          </a:lstStyle>
          <a:p>
            <a:pPr/>
            <a:r>
              <a:t>Память</a:t>
            </a:r>
          </a:p>
        </p:txBody>
      </p:sp>
      <p:sp>
        <p:nvSpPr>
          <p:cNvPr id="182" name="Трассировка лучей"/>
          <p:cNvSpPr txBox="1"/>
          <p:nvPr/>
        </p:nvSpPr>
        <p:spPr>
          <a:xfrm>
            <a:off x="16764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999488">
              <a:spcBef>
                <a:spcPts val="1900"/>
              </a:spcBef>
              <a:defRPr sz="3936">
                <a:solidFill>
                  <a:srgbClr val="7F7E80"/>
                </a:solidFill>
              </a:defRPr>
            </a:lvl1pPr>
          </a:lstStyle>
          <a:p>
            <a:pPr/>
            <a:r>
              <a:t>Трассировка лучей</a:t>
            </a:r>
          </a:p>
        </p:txBody>
      </p:sp>
      <p:sp>
        <p:nvSpPr>
          <p:cNvPr id="183" name="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-647700" y="1844665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1</a:t>
            </a:r>
          </a:p>
        </p:txBody>
      </p:sp>
      <p:sp>
        <p:nvSpPr>
          <p:cNvPr id="184" name="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-647700" y="3552666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2</a:t>
            </a:r>
          </a:p>
        </p:txBody>
      </p:sp>
      <p:sp>
        <p:nvSpPr>
          <p:cNvPr id="185" name="3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-647700" y="5260667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3</a:t>
            </a:r>
          </a:p>
        </p:txBody>
      </p:sp>
      <p:sp>
        <p:nvSpPr>
          <p:cNvPr id="186" name="4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-647700" y="6968668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00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4</a:t>
            </a:r>
          </a:p>
        </p:txBody>
      </p:sp>
      <p:sp>
        <p:nvSpPr>
          <p:cNvPr id="187" name="5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-647700" y="8676669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5</a:t>
            </a:r>
          </a:p>
        </p:txBody>
      </p:sp>
      <p:sp>
        <p:nvSpPr>
          <p:cNvPr id="188" name="6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-647700" y="1038467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 6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Собственная память используется видеочипами для хранения необходимых данных: текстур, вершин, буферов и т.п.…"/>
          <p:cNvSpPr txBox="1"/>
          <p:nvPr>
            <p:ph type="body" idx="1"/>
          </p:nvPr>
        </p:nvSpPr>
        <p:spPr>
          <a:xfrm>
            <a:off x="1904999" y="2133599"/>
            <a:ext cx="21209002" cy="6936428"/>
          </a:xfrm>
          <a:prstGeom prst="rect">
            <a:avLst/>
          </a:prstGeom>
        </p:spPr>
        <p:txBody>
          <a:bodyPr/>
          <a:lstStyle/>
          <a:p>
            <a:pPr marL="0" indent="0" defTabSz="2389632">
              <a:spcBef>
                <a:spcPts val="2300"/>
              </a:spcBef>
              <a:buClrTx/>
              <a:buSzTx/>
              <a:buNone/>
              <a:defRPr sz="4116"/>
            </a:pPr>
            <a:r>
              <a:t>Собственная память используется видеочипами для хранения необходимых данных: текстур, вершин, буферов и т.п.</a:t>
            </a:r>
          </a:p>
          <a:p>
            <a:pPr marL="0" indent="0" defTabSz="2389632">
              <a:spcBef>
                <a:spcPts val="2300"/>
              </a:spcBef>
              <a:buClrTx/>
              <a:buSzTx/>
              <a:buNone/>
              <a:defRPr sz="4116"/>
            </a:pPr>
            <a:r>
              <a:t>Казалось бы, что чем её больше — тем лучше. Но не всё так просто. Реальность же от этого мифа отличается тем, что производительность растет до определенного объема и после его достижения попросту останавливается.</a:t>
            </a:r>
          </a:p>
          <a:p>
            <a:pPr marL="0" indent="0" defTabSz="2389632">
              <a:spcBef>
                <a:spcPts val="2300"/>
              </a:spcBef>
              <a:buClrTx/>
              <a:buSzTx/>
              <a:buNone/>
              <a:defRPr sz="4116"/>
            </a:pPr>
            <a:r>
              <a:t>GDDR4 — это последнее поколение "графической" памяти. Преимущества новых микросхем памяти в том, что энергопотребление модулей может быть примерно на треть ниже, чем память предыдущего поколения - GDDR3. Это достигается за счет более низкого номинального напряжения для GDDR4</a:t>
            </a:r>
          </a:p>
        </p:txBody>
      </p:sp>
      <p:sp>
        <p:nvSpPr>
          <p:cNvPr id="191" name="Графический процессор"/>
          <p:cNvSpPr txBox="1"/>
          <p:nvPr/>
        </p:nvSpPr>
        <p:spPr>
          <a:xfrm>
            <a:off x="1270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999488">
              <a:spcBef>
                <a:spcPts val="1900"/>
              </a:spcBef>
              <a:defRPr sz="3936">
                <a:solidFill>
                  <a:srgbClr val="7F7E80"/>
                </a:solidFill>
              </a:defRPr>
            </a:lvl1pPr>
          </a:lstStyle>
          <a:p>
            <a:pPr/>
            <a:r>
              <a:t>Графический процессор</a:t>
            </a:r>
          </a:p>
        </p:txBody>
      </p:sp>
      <p:sp>
        <p:nvSpPr>
          <p:cNvPr id="192" name="Память"/>
          <p:cNvSpPr txBox="1"/>
          <p:nvPr/>
        </p:nvSpPr>
        <p:spPr>
          <a:xfrm>
            <a:off x="9017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438338">
              <a:lnSpc>
                <a:spcPct val="90000"/>
              </a:lnSpc>
              <a:defRPr spc="-126" sz="42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Память</a:t>
            </a:r>
          </a:p>
        </p:txBody>
      </p:sp>
      <p:sp>
        <p:nvSpPr>
          <p:cNvPr id="193" name="Трассировка лучей"/>
          <p:cNvSpPr txBox="1"/>
          <p:nvPr/>
        </p:nvSpPr>
        <p:spPr>
          <a:xfrm>
            <a:off x="16764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999488">
              <a:spcBef>
                <a:spcPts val="1900"/>
              </a:spcBef>
              <a:defRPr sz="3936">
                <a:solidFill>
                  <a:srgbClr val="7F7E80"/>
                </a:solidFill>
              </a:defRPr>
            </a:lvl1pPr>
          </a:lstStyle>
          <a:p>
            <a:pPr/>
            <a:r>
              <a:t>Трассировка лучей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042" r="0" b="10089"/>
          <a:stretch>
            <a:fillRect/>
          </a:stretch>
        </p:blipFill>
        <p:spPr>
          <a:xfrm>
            <a:off x="7284640" y="10187625"/>
            <a:ext cx="9814697" cy="330113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1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-647700" y="1844665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1</a:t>
            </a:r>
          </a:p>
        </p:txBody>
      </p:sp>
      <p:sp>
        <p:nvSpPr>
          <p:cNvPr id="196" name="2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-647700" y="3552666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2</a:t>
            </a:r>
          </a:p>
        </p:txBody>
      </p:sp>
      <p:sp>
        <p:nvSpPr>
          <p:cNvPr id="197" name="3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-647700" y="5260667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3</a:t>
            </a:r>
          </a:p>
        </p:txBody>
      </p:sp>
      <p:sp>
        <p:nvSpPr>
          <p:cNvPr id="198" name="4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-647700" y="6968668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4</a:t>
            </a:r>
          </a:p>
        </p:txBody>
      </p:sp>
      <p:sp>
        <p:nvSpPr>
          <p:cNvPr id="199" name="5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-647700" y="8676669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00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5</a:t>
            </a:r>
          </a:p>
        </p:txBody>
      </p:sp>
      <p:sp>
        <p:nvSpPr>
          <p:cNvPr id="200" name="6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-647700" y="1038467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 6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оцессоры новых карт GeForce содержат специализированные RT-ядра. Они нужны для ускорения трассировки лучей — ключевой технологии современной 3D графики.…"/>
          <p:cNvSpPr txBox="1"/>
          <p:nvPr>
            <p:ph type="body" idx="1"/>
          </p:nvPr>
        </p:nvSpPr>
        <p:spPr>
          <a:xfrm>
            <a:off x="1904999" y="2539999"/>
            <a:ext cx="21209001" cy="680442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4200"/>
            </a:pPr>
            <a:r>
              <a:t>Процессоры новых карт GeForce содержат специализированные RT-ядра. Они нужны для ускорения трассировки лучей — ключевой технологии современной 3D графики.</a:t>
            </a:r>
          </a:p>
          <a:p>
            <a:pPr marL="0" indent="0">
              <a:buClrTx/>
              <a:buSzTx/>
              <a:buNone/>
              <a:defRPr sz="4200"/>
            </a:pPr>
            <a:r>
              <a:t>Трассировка лучей — технология, которая позволяет передать реалистичный свет, тени, отражения и другие эффекты современной компьютерной графики.</a:t>
            </a:r>
          </a:p>
        </p:txBody>
      </p:sp>
      <p:sp>
        <p:nvSpPr>
          <p:cNvPr id="203" name="Графический процессор"/>
          <p:cNvSpPr txBox="1"/>
          <p:nvPr/>
        </p:nvSpPr>
        <p:spPr>
          <a:xfrm>
            <a:off x="1270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999488">
              <a:spcBef>
                <a:spcPts val="1900"/>
              </a:spcBef>
              <a:defRPr sz="3936">
                <a:solidFill>
                  <a:srgbClr val="7F7E80"/>
                </a:solidFill>
              </a:defRPr>
            </a:lvl1pPr>
          </a:lstStyle>
          <a:p>
            <a:pPr/>
            <a:r>
              <a:t>Графический процессор</a:t>
            </a:r>
          </a:p>
        </p:txBody>
      </p:sp>
      <p:sp>
        <p:nvSpPr>
          <p:cNvPr id="204" name="Память"/>
          <p:cNvSpPr txBox="1"/>
          <p:nvPr/>
        </p:nvSpPr>
        <p:spPr>
          <a:xfrm>
            <a:off x="9017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194559">
              <a:spcBef>
                <a:spcPts val="2100"/>
              </a:spcBef>
              <a:defRPr sz="4319">
                <a:solidFill>
                  <a:srgbClr val="7F7E80"/>
                </a:solidFill>
              </a:defRPr>
            </a:lvl1pPr>
          </a:lstStyle>
          <a:p>
            <a:pPr/>
            <a:r>
              <a:t>Память</a:t>
            </a:r>
          </a:p>
        </p:txBody>
      </p:sp>
      <p:sp>
        <p:nvSpPr>
          <p:cNvPr id="205" name="Трассировка лучей"/>
          <p:cNvSpPr txBox="1"/>
          <p:nvPr/>
        </p:nvSpPr>
        <p:spPr>
          <a:xfrm>
            <a:off x="16764000" y="254000"/>
            <a:ext cx="6350000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2292038">
              <a:lnSpc>
                <a:spcPct val="90000"/>
              </a:lnSpc>
              <a:defRPr spc="-118" sz="39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Трассировка лучей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6985000"/>
            <a:ext cx="9058922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849100" y="6985000"/>
            <a:ext cx="11289873" cy="635055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1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-647700" y="1844665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1</a:t>
            </a:r>
          </a:p>
        </p:txBody>
      </p:sp>
      <p:sp>
        <p:nvSpPr>
          <p:cNvPr id="209" name="2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-647700" y="3552666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2</a:t>
            </a:r>
          </a:p>
        </p:txBody>
      </p:sp>
      <p:sp>
        <p:nvSpPr>
          <p:cNvPr id="210" name="3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-647700" y="5260667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3</a:t>
            </a:r>
          </a:p>
        </p:txBody>
      </p:sp>
      <p:sp>
        <p:nvSpPr>
          <p:cNvPr id="211" name="4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-647700" y="6968668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4</a:t>
            </a:r>
          </a:p>
        </p:txBody>
      </p:sp>
      <p:sp>
        <p:nvSpPr>
          <p:cNvPr id="212" name="5">
            <a:hlinkClick r:id="rId8" invalidUrl="" action="ppaction://hlinksldjump" tgtFrame="" tooltip="" history="1" highlightClick="0" endSnd="0"/>
          </p:cNvPr>
          <p:cNvSpPr/>
          <p:nvPr/>
        </p:nvSpPr>
        <p:spPr>
          <a:xfrm>
            <a:off x="-647700" y="8676669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E8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     5</a:t>
            </a:r>
          </a:p>
        </p:txBody>
      </p:sp>
      <p:sp>
        <p:nvSpPr>
          <p:cNvPr id="213" name="6">
            <a:hlinkClick r:id="rId9" invalidUrl="" action="ppaction://hlinksldjump" tgtFrame="" tooltip="" history="1" highlightClick="0" endSnd="0"/>
          </p:cNvPr>
          <p:cNvSpPr/>
          <p:nvPr/>
        </p:nvSpPr>
        <p:spPr>
          <a:xfrm>
            <a:off x="-647700" y="1038467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00F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     6</a:t>
            </a:r>
          </a:p>
          <a:p>
            <a:pPr defTabSz="457200">
              <a:defRPr sz="3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23620 -0.146296" origin="layout" pathEditMode="relative">
                                      <p:cBhvr>
                                        <p:cTn id="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with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163697" y="16369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1728 0.085185" origin="layout" pathEditMode="relative">
                                      <p:cBhvr>
                                        <p:cTn id="12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07"/>
                                        </p:tgtEl>
                                      </p:cBhvr>
                                      <p:by x="64324" y="6432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23620 -0.146296 L -0.076042 0.092613" origin="layout" pathEditMode="relative">
                                      <p:cBhvr>
                                        <p:cTn id="1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with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206"/>
                                        </p:tgtEl>
                                      </p:cBhvr>
                                      <p:by x="36085" y="3608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1728 0.085185 L -0.100772 -0.100000" origin="layout" pathEditMode="relative">
                                      <p:cBhvr>
                                        <p:cTn id="2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withEffect" presetSubtype="0" presetID="6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207"/>
                                        </p:tgtEl>
                                      </p:cBhvr>
                                      <p:by x="223988" y="22398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5"/>
      <p:bldP build="whole" bldLvl="1" animBg="1" rev="0" advAuto="0" spid="206" grpId="3"/>
      <p:bldP build="whole" bldLvl="1" animBg="1" rev="0" advAuto="0" spid="207" grpId="9"/>
      <p:bldP build="whole" bldLvl="1" animBg="1" rev="0" advAuto="0" spid="206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